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0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HTML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陳世燁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stering HTML5 Confirm Email Validation: Ensure Data Accuracy and User ...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4" r="14460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52EA70-F854-4073-9BF3-9A303279B5A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6096000" cy="245561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區塊級元素（</a:t>
            </a:r>
            <a:r>
              <a:rPr lang="en-US" altLang="zh-TW" dirty="0"/>
              <a:t>Block-level</a:t>
            </a:r>
            <a:r>
              <a:rPr lang="zh-TW" altLang="en-US" dirty="0"/>
              <a:t>）</a:t>
            </a:r>
            <a:r>
              <a:rPr lang="en-US" altLang="zh-TW" dirty="0"/>
              <a:t>】</a:t>
            </a:r>
          </a:p>
          <a:p>
            <a:r>
              <a:rPr lang="zh-TW" altLang="en-US" dirty="0"/>
              <a:t>佔據整個父容器的寬度，並從新行開始顯示。</a:t>
            </a:r>
          </a:p>
          <a:p>
            <a:r>
              <a:rPr lang="en-US" altLang="zh-TW" dirty="0"/>
              <a:t>&lt;div&gt;</a:t>
            </a:r>
            <a:r>
              <a:rPr lang="zh-TW" altLang="en-US" dirty="0"/>
              <a:t>、</a:t>
            </a:r>
            <a:r>
              <a:rPr lang="en-US" altLang="zh-TW" dirty="0"/>
              <a:t>&lt;p&gt;</a:t>
            </a:r>
            <a:r>
              <a:rPr lang="zh-TW" altLang="en-US" dirty="0"/>
              <a:t>、</a:t>
            </a:r>
            <a:r>
              <a:rPr lang="en-US" altLang="zh-TW" dirty="0"/>
              <a:t>&lt;h1&gt;-&lt;h6&gt;</a:t>
            </a:r>
            <a:r>
              <a:rPr lang="zh-TW" altLang="en-US" dirty="0"/>
              <a:t>、</a:t>
            </a:r>
            <a:r>
              <a:rPr lang="en-US" altLang="zh-TW" dirty="0"/>
              <a:t>&lt;ul&gt;</a:t>
            </a:r>
            <a:r>
              <a:rPr lang="zh-TW" altLang="en-US" dirty="0"/>
              <a:t>、</a:t>
            </a:r>
            <a:r>
              <a:rPr lang="en-US" altLang="zh-TW" dirty="0"/>
              <a:t>&lt;li&gt;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可以設置寬度（</a:t>
            </a:r>
            <a:r>
              <a:rPr lang="en-US" altLang="zh-TW" dirty="0"/>
              <a:t>width</a:t>
            </a:r>
            <a:r>
              <a:rPr lang="zh-TW" altLang="en-US" dirty="0"/>
              <a:t>）和高度（</a:t>
            </a:r>
            <a:r>
              <a:rPr lang="en-US" altLang="zh-TW" dirty="0"/>
              <a:t>height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可以設置上下左右的邊距（</a:t>
            </a:r>
            <a:r>
              <a:rPr lang="en-US" altLang="zh-TW" dirty="0"/>
              <a:t>margin</a:t>
            </a:r>
            <a:r>
              <a:rPr lang="zh-TW" altLang="en-US" dirty="0"/>
              <a:t>）和內距（</a:t>
            </a:r>
            <a:r>
              <a:rPr lang="en-US" altLang="zh-TW" dirty="0"/>
              <a:t>padding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可以包含其他區塊級元素和行內元素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0EAC374-9DC3-4549-AC7B-A38EE8CE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區塊元素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行內元素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08CBB267-8E09-4869-BFBD-B6E02BA1235B}"/>
              </a:ext>
            </a:extLst>
          </p:cNvPr>
          <p:cNvSpPr txBox="1">
            <a:spLocks/>
          </p:cNvSpPr>
          <p:nvPr/>
        </p:nvSpPr>
        <p:spPr>
          <a:xfrm>
            <a:off x="5979459" y="973385"/>
            <a:ext cx="5414682" cy="1976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【</a:t>
            </a:r>
            <a:r>
              <a:rPr lang="zh-TW" altLang="en-US" dirty="0"/>
              <a:t>行內元素（</a:t>
            </a:r>
            <a:r>
              <a:rPr lang="en-US" altLang="zh-TW" dirty="0"/>
              <a:t>Inline-level</a:t>
            </a:r>
            <a:r>
              <a:rPr lang="zh-TW" altLang="en-US" dirty="0"/>
              <a:t>）</a:t>
            </a:r>
            <a:r>
              <a:rPr lang="en-US" altLang="zh-TW" dirty="0"/>
              <a:t>】</a:t>
            </a:r>
          </a:p>
          <a:p>
            <a:r>
              <a:rPr lang="zh-TW" altLang="en-US" dirty="0"/>
              <a:t>僅佔據內容所需的寬度，不會從新行開始顯示。</a:t>
            </a:r>
          </a:p>
          <a:p>
            <a:r>
              <a:rPr lang="en-US" altLang="zh-TW" dirty="0"/>
              <a:t>&lt;span&gt;</a:t>
            </a:r>
            <a:r>
              <a:rPr lang="zh-TW" altLang="en-US" dirty="0"/>
              <a:t>、</a:t>
            </a:r>
            <a:r>
              <a:rPr lang="en-US" altLang="zh-TW" dirty="0"/>
              <a:t>&lt;a&gt;</a:t>
            </a:r>
            <a:r>
              <a:rPr lang="zh-TW" altLang="en-US" dirty="0"/>
              <a:t>、</a:t>
            </a:r>
            <a:r>
              <a:rPr lang="en-US" altLang="zh-TW" dirty="0"/>
              <a:t>&lt;strong&gt;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em</a:t>
            </a:r>
            <a:r>
              <a:rPr lang="en-US" altLang="zh-TW" dirty="0"/>
              <a:t>&gt;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無法設置高度寬度。</a:t>
            </a:r>
          </a:p>
          <a:p>
            <a:r>
              <a:rPr lang="zh-TW" altLang="en-US" dirty="0"/>
              <a:t>只能包含其他行內元素，不能包含區塊級元素。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3B925B-8419-45E8-953E-67FB55CAA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3361110"/>
            <a:ext cx="12192000" cy="2448674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293E8E96-33DE-43E9-950A-96E9D19770AD}"/>
              </a:ext>
            </a:extLst>
          </p:cNvPr>
          <p:cNvSpPr txBox="1">
            <a:spLocks/>
          </p:cNvSpPr>
          <p:nvPr/>
        </p:nvSpPr>
        <p:spPr>
          <a:xfrm>
            <a:off x="8507506" y="4419956"/>
            <a:ext cx="2563906" cy="330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檔案：</a:t>
            </a:r>
            <a:r>
              <a:rPr lang="en-US" altLang="zh-TW" dirty="0"/>
              <a:t>Div_Span.html</a:t>
            </a:r>
          </a:p>
        </p:txBody>
      </p:sp>
    </p:spTree>
    <p:extLst>
      <p:ext uri="{BB962C8B-B14F-4D97-AF65-F5344CB8AC3E}">
        <p14:creationId xmlns:p14="http://schemas.microsoft.com/office/powerpoint/2010/main" val="30343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8279301-FE18-4DEE-AB93-9857735A63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3980329" cy="12498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區塊格式</a:t>
            </a:r>
            <a:r>
              <a:rPr lang="en-US" altLang="zh-TW" dirty="0"/>
              <a:t>(block)】</a:t>
            </a:r>
          </a:p>
          <a:p>
            <a:r>
              <a:rPr lang="zh-TW" altLang="en-US" dirty="0"/>
              <a:t>用來標示區塊的原素，他會占一行。</a:t>
            </a:r>
          </a:p>
          <a:p>
            <a:r>
              <a:rPr lang="en-US" altLang="zh-TW" dirty="0"/>
              <a:t>p</a:t>
            </a:r>
            <a:r>
              <a:rPr lang="zh-TW" altLang="en-US" dirty="0"/>
              <a:t>、</a:t>
            </a:r>
            <a:r>
              <a:rPr lang="en-US" altLang="zh-TW" dirty="0"/>
              <a:t>div</a:t>
            </a:r>
            <a:r>
              <a:rPr lang="zh-TW" altLang="en-US" dirty="0"/>
              <a:t>、</a:t>
            </a:r>
            <a:r>
              <a:rPr lang="en-US" altLang="zh-TW" dirty="0"/>
              <a:t>h1-h6</a:t>
            </a:r>
            <a:r>
              <a:rPr lang="zh-TW" altLang="en-US" dirty="0"/>
              <a:t>等</a:t>
            </a:r>
            <a:r>
              <a:rPr lang="en-US" altLang="zh-TW" dirty="0"/>
              <a:t>(</a:t>
            </a:r>
            <a:r>
              <a:rPr lang="zh-TW" altLang="en-US" dirty="0"/>
              <a:t>上面描述過的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889E39-8D8C-4A8D-9CF5-CDCB63C9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其他文字格式標籤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3D0D4DFD-21B6-430A-9D40-DDA6198CAC01}"/>
              </a:ext>
            </a:extLst>
          </p:cNvPr>
          <p:cNvSpPr txBox="1">
            <a:spLocks/>
          </p:cNvSpPr>
          <p:nvPr/>
        </p:nvSpPr>
        <p:spPr>
          <a:xfrm>
            <a:off x="4231344" y="973384"/>
            <a:ext cx="6786280" cy="1366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&lt;block1uote&gt;</a:t>
            </a:r>
            <a:r>
              <a:rPr lang="zh-TW" altLang="en-US" dirty="0"/>
              <a:t>：引用區塊，可以設定屬性</a:t>
            </a:r>
            <a:r>
              <a:rPr lang="en-US" altLang="zh-TW" dirty="0"/>
              <a:t>cite</a:t>
            </a:r>
            <a:r>
              <a:rPr lang="zh-TW" altLang="en-US" dirty="0"/>
              <a:t>，標示引用來源。</a:t>
            </a:r>
          </a:p>
          <a:p>
            <a:r>
              <a:rPr lang="en-US" altLang="zh-TW" dirty="0"/>
              <a:t>&lt;address&gt;</a:t>
            </a:r>
            <a:r>
              <a:rPr lang="zh-TW" altLang="en-US" dirty="0"/>
              <a:t>：聯絡資訊</a:t>
            </a:r>
            <a:r>
              <a:rPr lang="en-US" altLang="zh-TW" dirty="0"/>
              <a:t>(</a:t>
            </a:r>
            <a:r>
              <a:rPr lang="zh-TW" altLang="en-US" dirty="0"/>
              <a:t>地址、電話等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r>
              <a:rPr lang="zh-TW" altLang="en-US" dirty="0"/>
              <a:t>：水平線，沒有結束標籤。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37F09E-9861-4252-BAA6-33C00EF2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223247"/>
            <a:ext cx="7812076" cy="4159676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44129CB-BA39-432C-9348-FF088858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968" y="2223247"/>
            <a:ext cx="4212294" cy="1134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AE7B8C94-CB04-4EBB-9520-1761C511FBCF}"/>
              </a:ext>
            </a:extLst>
          </p:cNvPr>
          <p:cNvSpPr txBox="1">
            <a:spLocks/>
          </p:cNvSpPr>
          <p:nvPr/>
        </p:nvSpPr>
        <p:spPr>
          <a:xfrm>
            <a:off x="8623620" y="3424160"/>
            <a:ext cx="2563906" cy="330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檔案：</a:t>
            </a:r>
            <a:r>
              <a:rPr lang="en-US" altLang="zh-TW" dirty="0"/>
              <a:t>Display_Block.html</a:t>
            </a:r>
          </a:p>
        </p:txBody>
      </p:sp>
    </p:spTree>
    <p:extLst>
      <p:ext uri="{BB962C8B-B14F-4D97-AF65-F5344CB8AC3E}">
        <p14:creationId xmlns:p14="http://schemas.microsoft.com/office/powerpoint/2010/main" val="97833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8279301-FE18-4DEE-AB93-9857735A63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505950" cy="4693991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常見文字標籤如下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0" indent="0">
              <a:buNone/>
            </a:pP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dirty="0">
                <a:sym typeface="王漢宗顏楷體"/>
              </a:rPr>
              <a:t>&lt;</a:t>
            </a:r>
            <a:r>
              <a:rPr lang="en-US" altLang="zh-TW" dirty="0" err="1">
                <a:sym typeface="王漢宗顏楷體"/>
              </a:rPr>
              <a:t>br</a:t>
            </a:r>
            <a:r>
              <a:rPr lang="en-US" altLang="zh-TW" dirty="0">
                <a:sym typeface="王漢宗顏楷體"/>
              </a:rPr>
              <a:t>&gt;</a:t>
            </a:r>
            <a:r>
              <a:rPr lang="zh-TW" altLang="en-US" dirty="0">
                <a:sym typeface="王漢宗顏楷體"/>
              </a:rPr>
              <a:t>：換行，沒有結束標籤。</a:t>
            </a:r>
          </a:p>
          <a:p>
            <a:r>
              <a:rPr lang="en-US" altLang="zh-TW" dirty="0">
                <a:sym typeface="王漢宗顏楷體"/>
              </a:rPr>
              <a:t>&lt;span&gt;</a:t>
            </a:r>
            <a:r>
              <a:rPr lang="zh-TW" altLang="en-US" dirty="0">
                <a:sym typeface="王漢宗顏楷體"/>
              </a:rPr>
              <a:t>：群組成一行，屬於行內元素</a:t>
            </a:r>
            <a:r>
              <a:rPr lang="en-US" altLang="zh-TW" dirty="0">
                <a:sym typeface="王漢宗顏楷體"/>
              </a:rPr>
              <a:t>(inline)</a:t>
            </a:r>
            <a:r>
              <a:rPr lang="zh-TW" altLang="en-US" dirty="0">
                <a:sym typeface="王漢宗顏楷體"/>
              </a:rPr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889E39-8D8C-4A8D-9CF5-CDCB63C9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其他文字格式標籤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A7D9649-9A91-4315-B86C-0FBCE790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83807"/>
            <a:ext cx="5797728" cy="20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D1521F3-D132-4C53-8C84-C73C459C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128" y="1092512"/>
            <a:ext cx="4051716" cy="23316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33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無序列表 </a:t>
            </a:r>
            <a:r>
              <a:rPr lang="en-US" altLang="zh-TW" dirty="0"/>
              <a:t>(&lt;ul&gt;)</a:t>
            </a:r>
            <a:r>
              <a:rPr lang="zh-TW" altLang="en-US" dirty="0"/>
              <a:t>：用於顯示無順序的項目，通常以符號（如圓點）標示。</a:t>
            </a:r>
          </a:p>
          <a:p>
            <a:r>
              <a:rPr lang="zh-TW" altLang="en-US" dirty="0"/>
              <a:t>有序列表 </a:t>
            </a:r>
            <a:r>
              <a:rPr lang="en-US" altLang="zh-TW" dirty="0"/>
              <a:t>(&lt;</a:t>
            </a:r>
            <a:r>
              <a:rPr lang="en-US" altLang="zh-TW" dirty="0" err="1"/>
              <a:t>ol</a:t>
            </a:r>
            <a:r>
              <a:rPr lang="en-US" altLang="zh-TW" dirty="0"/>
              <a:t>&gt;)</a:t>
            </a:r>
            <a:r>
              <a:rPr lang="zh-TW" altLang="en-US" dirty="0"/>
              <a:t>：用於顯示有順序的項目，可以設定編號類型。</a:t>
            </a:r>
          </a:p>
          <a:p>
            <a:r>
              <a:rPr lang="en-US" altLang="zh-TW" dirty="0"/>
              <a:t>&lt;ul&gt;</a:t>
            </a:r>
            <a:r>
              <a:rPr lang="zh-TW" altLang="en-US" dirty="0"/>
              <a:t>：無序列表。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  <a:r>
              <a:rPr lang="zh-TW" altLang="en-US" dirty="0"/>
              <a:t>：有序列表，支援以下屬性：</a:t>
            </a:r>
          </a:p>
          <a:p>
            <a:pPr lvl="1"/>
            <a:r>
              <a:rPr lang="en-US" altLang="zh-TW" dirty="0"/>
              <a:t>start</a:t>
            </a:r>
            <a:r>
              <a:rPr lang="zh-TW" altLang="en-US" dirty="0"/>
              <a:t>：設定編號的起始值。</a:t>
            </a:r>
          </a:p>
          <a:p>
            <a:pPr lvl="1"/>
            <a:r>
              <a:rPr lang="en-US" altLang="zh-TW" dirty="0"/>
              <a:t>type</a:t>
            </a:r>
            <a:r>
              <a:rPr lang="zh-TW" altLang="en-US" dirty="0"/>
              <a:t>：設定編號類型，可選值為：</a:t>
            </a:r>
          </a:p>
          <a:p>
            <a:pPr lvl="2"/>
            <a:r>
              <a:rPr lang="en-US" altLang="zh-TW" dirty="0"/>
              <a:t>1</a:t>
            </a:r>
            <a:r>
              <a:rPr lang="zh-TW" altLang="en-US" dirty="0"/>
              <a:t>：數字（預設）。</a:t>
            </a:r>
          </a:p>
          <a:p>
            <a:pPr lvl="2"/>
            <a:r>
              <a:rPr lang="en-US" altLang="zh-TW" dirty="0"/>
              <a:t>A</a:t>
            </a:r>
            <a:r>
              <a:rPr lang="zh-TW" altLang="en-US" dirty="0"/>
              <a:t>：大寫字母</a:t>
            </a:r>
          </a:p>
          <a:p>
            <a:pPr lvl="2"/>
            <a:r>
              <a:rPr lang="en-US" altLang="zh-TW" dirty="0"/>
              <a:t>a</a:t>
            </a:r>
            <a:r>
              <a:rPr lang="zh-TW" altLang="en-US" dirty="0"/>
              <a:t>：小寫字母。</a:t>
            </a:r>
          </a:p>
          <a:p>
            <a:pPr lvl="2"/>
            <a:r>
              <a:rPr lang="en-US" altLang="zh-TW" dirty="0"/>
              <a:t>I</a:t>
            </a:r>
            <a:r>
              <a:rPr lang="zh-TW" altLang="en-US" dirty="0"/>
              <a:t>：大寫羅馬數字。</a:t>
            </a:r>
          </a:p>
          <a:p>
            <a:pPr lvl="2"/>
            <a:r>
              <a:rPr lang="en-US" altLang="zh-TW" dirty="0" err="1"/>
              <a:t>i</a:t>
            </a:r>
            <a:r>
              <a:rPr lang="zh-TW" altLang="en-US" dirty="0"/>
              <a:t>：小寫羅馬數字。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項目編號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E91FF0-2382-4745-AF8E-0373A940E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947573"/>
            <a:ext cx="3683000" cy="58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F6373DB-3717-4150-ACE5-238E87E1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176" y="1789250"/>
            <a:ext cx="1723732" cy="3319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9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通過 </a:t>
            </a:r>
            <a:r>
              <a:rPr lang="en-US" altLang="zh-TW" dirty="0"/>
              <a:t>&lt;a&gt; </a:t>
            </a:r>
            <a:r>
              <a:rPr lang="zh-TW" altLang="en-US" dirty="0"/>
              <a:t>標籤實現</a:t>
            </a:r>
          </a:p>
          <a:p>
            <a:r>
              <a:rPr lang="en-US" altLang="zh-TW" dirty="0"/>
              <a:t>&lt;a&gt; </a:t>
            </a:r>
            <a:r>
              <a:rPr lang="zh-TW" altLang="en-US" dirty="0"/>
              <a:t>標籤：</a:t>
            </a:r>
          </a:p>
          <a:p>
            <a:r>
              <a:rPr lang="en-US" altLang="zh-TW" dirty="0" err="1"/>
              <a:t>href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：指定連結目標（</a:t>
            </a:r>
            <a:r>
              <a:rPr lang="en-US" altLang="zh-TW" dirty="0"/>
              <a:t>URL </a:t>
            </a:r>
            <a:r>
              <a:rPr lang="zh-TW" altLang="en-US" dirty="0"/>
              <a:t>或頁內錨點）。</a:t>
            </a:r>
          </a:p>
          <a:p>
            <a:r>
              <a:rPr lang="en-US" altLang="zh-TW" dirty="0"/>
              <a:t>target</a:t>
            </a:r>
            <a:r>
              <a:rPr lang="zh-TW" altLang="en-US" dirty="0"/>
              <a:t>：設定連結的開啟方式：</a:t>
            </a:r>
          </a:p>
          <a:p>
            <a:r>
              <a:rPr lang="en-US" altLang="zh-TW" dirty="0"/>
              <a:t>_self</a:t>
            </a:r>
            <a:r>
              <a:rPr lang="zh-TW" altLang="en-US" dirty="0"/>
              <a:t>：在目前視窗開啟（預設）。</a:t>
            </a:r>
          </a:p>
          <a:p>
            <a:r>
              <a:rPr lang="en-US" altLang="zh-TW" dirty="0"/>
              <a:t>_blank</a:t>
            </a:r>
            <a:r>
              <a:rPr lang="zh-TW" altLang="en-US" dirty="0"/>
              <a:t>：在新分頁開啟。</a:t>
            </a:r>
          </a:p>
          <a:p>
            <a:r>
              <a:rPr lang="en-US" altLang="zh-TW" dirty="0"/>
              <a:t>download</a:t>
            </a:r>
            <a:r>
              <a:rPr lang="zh-TW" altLang="en-US" dirty="0"/>
              <a:t>：設定為下載連結（用於檔案下載）。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 </a:t>
            </a:r>
            <a:r>
              <a:rPr lang="en-US" altLang="zh-TW" dirty="0"/>
              <a:t>(Hyperlink)</a:t>
            </a:r>
          </a:p>
        </p:txBody>
      </p:sp>
    </p:spTree>
    <p:extLst>
      <p:ext uri="{BB962C8B-B14F-4D97-AF65-F5344CB8AC3E}">
        <p14:creationId xmlns:p14="http://schemas.microsoft.com/office/powerpoint/2010/main" val="1980508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頁內跳轉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A_Tag.html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頁內跳轉是通過錨點（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屬性）實現的，讓使用者點擊連結後跳轉到頁面的特定位置。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 </a:t>
            </a:r>
            <a:r>
              <a:rPr lang="en-US" altLang="zh-TW" dirty="0"/>
              <a:t>(Hyperlink)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7CEDFD-1265-41F2-B04F-4498BC18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80840"/>
            <a:ext cx="10054771" cy="51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4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1393714" cy="290193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&lt;base&gt; </a:t>
            </a:r>
            <a:r>
              <a:rPr lang="zh-TW" altLang="en-US" dirty="0"/>
              <a:t>標籤用於設定頁面中所有相對路徑的基準 </a:t>
            </a:r>
            <a:r>
              <a:rPr lang="en-US" altLang="zh-TW" dirty="0"/>
              <a:t>URL</a:t>
            </a:r>
            <a:r>
              <a:rPr lang="zh-TW" altLang="en-US" dirty="0"/>
              <a:t>，這對於管理專案中的超連結非常有用。</a:t>
            </a:r>
          </a:p>
          <a:p>
            <a:r>
              <a:rPr lang="zh-TW" altLang="en-US" dirty="0"/>
              <a:t>當專案中的檔案結構可能變動時，使用 </a:t>
            </a:r>
            <a:r>
              <a:rPr lang="en-US" altLang="zh-TW" dirty="0"/>
              <a:t>&lt;base&gt; </a:t>
            </a:r>
            <a:r>
              <a:rPr lang="zh-TW" altLang="en-US" dirty="0"/>
              <a:t>標籤可以避免手動修改每個超連結的路徑。</a:t>
            </a:r>
          </a:p>
          <a:p>
            <a:r>
              <a:rPr lang="zh-TW" altLang="en-US" dirty="0"/>
              <a:t>適合用於大型專案或需要頻繁移動檔案的情況。</a:t>
            </a:r>
          </a:p>
          <a:p>
            <a:r>
              <a:rPr lang="en-US" altLang="zh-TW" dirty="0"/>
              <a:t>&lt;base&gt; </a:t>
            </a:r>
            <a:r>
              <a:rPr lang="zh-TW" altLang="en-US" dirty="0"/>
              <a:t>標籤：</a:t>
            </a:r>
          </a:p>
          <a:p>
            <a:r>
              <a:rPr lang="en-US" altLang="zh-TW" dirty="0" err="1"/>
              <a:t>href</a:t>
            </a:r>
            <a:r>
              <a:rPr lang="zh-TW" altLang="en-US" dirty="0"/>
              <a:t>：設定相對路徑的基準 </a:t>
            </a:r>
            <a:r>
              <a:rPr lang="en-US" altLang="zh-TW" dirty="0"/>
              <a:t>URL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target</a:t>
            </a:r>
            <a:r>
              <a:rPr lang="zh-TW" altLang="en-US" dirty="0"/>
              <a:t>：設定所有超連結的預設開啟方式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（如 </a:t>
            </a:r>
            <a:r>
              <a:rPr lang="en-US" altLang="zh-TW" dirty="0"/>
              <a:t>_blank </a:t>
            </a:r>
            <a:r>
              <a:rPr lang="zh-TW" altLang="en-US" dirty="0"/>
              <a:t>表示在新分頁開啟）。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A_Base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 </a:t>
            </a:r>
            <a:r>
              <a:rPr lang="en-US" altLang="zh-TW" dirty="0"/>
              <a:t>(Hyperlink)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D23FF0A-1EA8-405E-AF8A-38A31B351ABA}"/>
              </a:ext>
            </a:extLst>
          </p:cNvPr>
          <p:cNvGrpSpPr/>
          <p:nvPr/>
        </p:nvGrpSpPr>
        <p:grpSpPr>
          <a:xfrm>
            <a:off x="4178301" y="2463800"/>
            <a:ext cx="7874000" cy="4280122"/>
            <a:chOff x="4631430" y="5151152"/>
            <a:chExt cx="9505950" cy="50688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6D2B12E-02D1-4B05-8D05-AE2EA2BAA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1430" y="5151152"/>
              <a:ext cx="9505950" cy="506888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BE0193D-93E1-4AA3-A9B6-CC3D34FAB827}"/>
                </a:ext>
              </a:extLst>
            </p:cNvPr>
            <p:cNvSpPr/>
            <p:nvPr/>
          </p:nvSpPr>
          <p:spPr>
            <a:xfrm>
              <a:off x="5835647" y="6967252"/>
              <a:ext cx="6553200" cy="5795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32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：設定圖片的網址。</a:t>
            </a:r>
          </a:p>
          <a:p>
            <a:r>
              <a:rPr lang="en-US" altLang="zh-TW" dirty="0"/>
              <a:t>width="n"</a:t>
            </a:r>
            <a:r>
              <a:rPr lang="zh-TW" altLang="en-US" dirty="0"/>
              <a:t>：圖片寬度。</a:t>
            </a:r>
          </a:p>
          <a:p>
            <a:r>
              <a:rPr lang="en-US" altLang="zh-TW" dirty="0"/>
              <a:t>height="n"</a:t>
            </a:r>
            <a:r>
              <a:rPr lang="zh-TW" altLang="en-US" dirty="0"/>
              <a:t>：圖片高度。</a:t>
            </a:r>
          </a:p>
          <a:p>
            <a:r>
              <a:rPr lang="en-US" altLang="zh-TW" dirty="0"/>
              <a:t>alt=“”</a:t>
            </a:r>
            <a:r>
              <a:rPr lang="zh-TW" altLang="en-US" dirty="0"/>
              <a:t>：設定圖片的替代顯示文字，用來描述圖片的性質。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嵌入圖片</a:t>
            </a:r>
            <a:r>
              <a:rPr lang="en-US" altLang="zh-TW" dirty="0" err="1"/>
              <a:t>img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A7D09F-B485-424D-A400-9AD7D1E81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02595"/>
            <a:ext cx="10096500" cy="220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4826E39-4D4C-4CC7-90E4-8457A54E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16" y="2399296"/>
            <a:ext cx="4533034" cy="153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461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：設定圖片的網址。</a:t>
            </a:r>
          </a:p>
          <a:p>
            <a:r>
              <a:rPr lang="en-US" altLang="zh-TW" dirty="0"/>
              <a:t>width="n"</a:t>
            </a:r>
            <a:r>
              <a:rPr lang="zh-TW" altLang="en-US" dirty="0"/>
              <a:t>：圖片寬度。</a:t>
            </a:r>
          </a:p>
          <a:p>
            <a:r>
              <a:rPr lang="en-US" altLang="zh-TW" dirty="0"/>
              <a:t>height="n"</a:t>
            </a:r>
            <a:r>
              <a:rPr lang="zh-TW" altLang="en-US" dirty="0"/>
              <a:t>：圖片高度。</a:t>
            </a:r>
          </a:p>
          <a:p>
            <a:r>
              <a:rPr lang="en-US" altLang="zh-TW" dirty="0" err="1"/>
              <a:t>autoplay</a:t>
            </a:r>
            <a:r>
              <a:rPr lang="zh-TW" altLang="en-US" dirty="0"/>
              <a:t>：自動撥放。</a:t>
            </a:r>
          </a:p>
          <a:p>
            <a:r>
              <a:rPr lang="en-US" altLang="zh-TW" dirty="0"/>
              <a:t>control</a:t>
            </a:r>
            <a:r>
              <a:rPr lang="zh-TW" altLang="en-US" dirty="0"/>
              <a:t>：設定要顯示瀏覽器內建的控制模板。</a:t>
            </a:r>
          </a:p>
          <a:p>
            <a:r>
              <a:rPr lang="en-US" altLang="zh-TW" dirty="0"/>
              <a:t>loop</a:t>
            </a:r>
            <a:r>
              <a:rPr lang="zh-TW" altLang="en-US" dirty="0"/>
              <a:t>：循環播放。</a:t>
            </a:r>
          </a:p>
          <a:p>
            <a:r>
              <a:rPr lang="en-US" altLang="zh-TW" dirty="0"/>
              <a:t>muted</a:t>
            </a:r>
            <a:r>
              <a:rPr lang="zh-TW" altLang="en-US" dirty="0"/>
              <a:t>：設定靜音。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嵌入影片</a:t>
            </a:r>
            <a:r>
              <a:rPr lang="en-US" altLang="zh-TW" dirty="0"/>
              <a:t>&amp;</a:t>
            </a:r>
            <a:r>
              <a:rPr lang="zh-TW" altLang="en-US" dirty="0"/>
              <a:t>影音</a:t>
            </a:r>
            <a:r>
              <a:rPr lang="en-US" altLang="zh-TW" dirty="0"/>
              <a:t>-&lt;</a:t>
            </a:r>
            <a:r>
              <a:rPr lang="en-US" altLang="zh-TW" dirty="0" err="1"/>
              <a:t>vedio</a:t>
            </a:r>
            <a:r>
              <a:rPr lang="en-US" altLang="zh-TW" dirty="0"/>
              <a:t>&gt;&amp;&lt;audio&gt;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39F2CC6-97C3-4431-8443-DDF413BA1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3919438"/>
            <a:ext cx="9105900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92E3ED3-0502-42BA-AAA2-65D1AEA4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31" y="959264"/>
            <a:ext cx="3901696" cy="37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81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：設定來源。</a:t>
            </a:r>
          </a:p>
          <a:p>
            <a:r>
              <a:rPr lang="en-US" altLang="zh-TW" dirty="0" err="1"/>
              <a:t>srcdoc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：設定要顯示來源文件的內容。</a:t>
            </a:r>
          </a:p>
          <a:p>
            <a:r>
              <a:rPr lang="en-US" altLang="zh-TW" dirty="0"/>
              <a:t>name=""</a:t>
            </a:r>
            <a:r>
              <a:rPr lang="zh-TW" altLang="en-US" dirty="0"/>
              <a:t>：浮動框架的名稱。</a:t>
            </a:r>
          </a:p>
          <a:p>
            <a:r>
              <a:rPr lang="en-US" altLang="zh-TW" dirty="0"/>
              <a:t>width="n"</a:t>
            </a:r>
            <a:r>
              <a:rPr lang="zh-TW" altLang="en-US" dirty="0"/>
              <a:t>：圖片寬度。</a:t>
            </a:r>
          </a:p>
          <a:p>
            <a:r>
              <a:rPr lang="en-US" altLang="zh-TW" dirty="0"/>
              <a:t>height="n"</a:t>
            </a:r>
            <a:r>
              <a:rPr lang="zh-TW" altLang="en-US" dirty="0"/>
              <a:t>：圖片高度。</a:t>
            </a:r>
          </a:p>
          <a:p>
            <a:r>
              <a:rPr lang="en-US" altLang="zh-TW" dirty="0" err="1"/>
              <a:t>allowfullscreen</a:t>
            </a:r>
            <a:r>
              <a:rPr lang="zh-TW" altLang="en-US" dirty="0"/>
              <a:t>：允許以全螢幕顯示。</a:t>
            </a:r>
          </a:p>
          <a:p>
            <a:r>
              <a:rPr lang="en-US" altLang="zh-TW" dirty="0"/>
              <a:t>loading="{eager, lazy}"</a:t>
            </a:r>
            <a:r>
              <a:rPr lang="zh-TW" altLang="en-US" dirty="0"/>
              <a:t>：</a:t>
            </a:r>
            <a:r>
              <a:rPr lang="en-US" altLang="zh-TW" dirty="0"/>
              <a:t>eager(</a:t>
            </a:r>
            <a:r>
              <a:rPr lang="zh-TW" altLang="en-US" dirty="0"/>
              <a:t>預設</a:t>
            </a:r>
            <a:r>
              <a:rPr lang="en-US" altLang="zh-TW" dirty="0"/>
              <a:t>)</a:t>
            </a:r>
            <a:r>
              <a:rPr lang="zh-TW" altLang="en-US" dirty="0"/>
              <a:t>表示無論浮動框架是否位於可視區域，都立刻載入浮動框架。</a:t>
            </a:r>
            <a:r>
              <a:rPr lang="en-US" altLang="zh-TW" dirty="0"/>
              <a:t>lazy</a:t>
            </a:r>
            <a:r>
              <a:rPr lang="zh-TW" altLang="en-US" dirty="0"/>
              <a:t>是等浮動框架抵達可視區域的某個距離時才載入浮動框架。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浮動框架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41D9461-5380-4BE2-B6A0-DD70FD50E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1744662"/>
            <a:ext cx="5162550" cy="14401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121E4B0-286F-4218-BB21-A122F0465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40187"/>
            <a:ext cx="12039600" cy="22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0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EC2D78-6BD8-4231-A927-43452AB7FE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/>
              <a:t>DOCTYPE</a:t>
            </a:r>
            <a:r>
              <a:rPr lang="zh-TW" altLang="en-US" dirty="0"/>
              <a:t>：用來宣告網頁所使用的</a:t>
            </a:r>
            <a:r>
              <a:rPr lang="en-US" altLang="zh-TW" dirty="0"/>
              <a:t>HTML</a:t>
            </a:r>
            <a:r>
              <a:rPr lang="zh-TW" altLang="en-US" dirty="0"/>
              <a:t>版本。</a:t>
            </a:r>
          </a:p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/>
              <a:t>&lt;html&gt;</a:t>
            </a:r>
            <a:r>
              <a:rPr lang="zh-TW" altLang="en-US" dirty="0"/>
              <a:t>：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&lt;head&gt;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：包含標題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&lt;title&gt;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、關鍵字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&lt;meta&gt;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CS/JS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、編碼方式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&lt;meta charset="UTF-8"&gt;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等不會顯示在畫面的資訊。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&lt;body&gt;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：網頁主體。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元素（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Element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開始標籤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內容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結束標籤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&lt;p&gt;</a:t>
            </a:r>
            <a:r>
              <a:rPr lang="zh-TW" altLang="en-US" dirty="0">
                <a:cs typeface="王漢宗顏楷體"/>
                <a:sym typeface="王漢宗顏楷體"/>
              </a:rPr>
              <a:t>聖誕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快樂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&lt;/p&gt;</a:t>
            </a: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標籤（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標籤是元素的組成部分，分為開始標籤與結束標籤。</a:t>
            </a: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&lt;p&gt;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是開始標籤，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&lt;/p&gt;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是結束標籤。</a:t>
            </a:r>
          </a:p>
          <a:p>
            <a:pPr>
              <a:lnSpc>
                <a:spcPct val="10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endParaRPr lang="en-US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5A4572-50C2-4196-8B09-5307FF27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的基本結構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3BF763-EF8B-4D80-AB36-DAD83D694C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34525" y="3801836"/>
            <a:ext cx="1619247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標籤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&amp;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元素區別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44F349-0F6F-469A-8429-2BBF107B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72" y="2533650"/>
            <a:ext cx="3607341" cy="12110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21FDD4F-F78B-4ED0-ADBC-B4E24E0E7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27" y="4714022"/>
            <a:ext cx="4920795" cy="1240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A39C524C-66F3-43DE-905D-BEF007651701}"/>
              </a:ext>
            </a:extLst>
          </p:cNvPr>
          <p:cNvSpPr txBox="1">
            <a:spLocks/>
          </p:cNvSpPr>
          <p:nvPr/>
        </p:nvSpPr>
        <p:spPr>
          <a:xfrm>
            <a:off x="9342393" y="6041064"/>
            <a:ext cx="601707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屬性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4719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2771775" cy="417266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影片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浮動框架</a:t>
            </a: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E9FA35F9-6DDF-4CC8-9C83-03BFAD88C5D8}"/>
              </a:ext>
            </a:extLst>
          </p:cNvPr>
          <p:cNvSpPr txBox="1">
            <a:spLocks/>
          </p:cNvSpPr>
          <p:nvPr/>
        </p:nvSpPr>
        <p:spPr>
          <a:xfrm>
            <a:off x="6096000" y="973385"/>
            <a:ext cx="2771775" cy="41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map</a:t>
            </a:r>
            <a:endParaRPr lang="zh-TW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4EFFE29-0C50-4964-A626-A380C15B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" y="1390651"/>
            <a:ext cx="5955846" cy="11911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A5A8AFC-6098-4B21-BFAE-4BAE978D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4416"/>
            <a:ext cx="2890103" cy="26938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8A55B1E-58A1-44CC-9AAD-79FC3C54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4641025"/>
            <a:ext cx="5803015" cy="22169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7716A67B-C1CE-4FAB-BFBD-D1C15427F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30" y="1416464"/>
            <a:ext cx="5843061" cy="41425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758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&lt;table&gt;</a:t>
            </a:r>
            <a:r>
              <a:rPr lang="zh-TW" altLang="en-US" dirty="0"/>
              <a:t>：用來標示表格，屬性如下：	</a:t>
            </a:r>
          </a:p>
          <a:p>
            <a:r>
              <a:rPr lang="en-US" altLang="zh-TW" dirty="0"/>
              <a:t>border="n"</a:t>
            </a:r>
            <a:r>
              <a:rPr lang="zh-TW" altLang="en-US" dirty="0"/>
              <a:t>：邊框粗細。</a:t>
            </a:r>
          </a:p>
          <a:p>
            <a:r>
              <a:rPr lang="en-US" altLang="zh-TW" dirty="0"/>
              <a:t>&lt;tr&gt;</a:t>
            </a:r>
            <a:r>
              <a:rPr lang="zh-TW" altLang="en-US" dirty="0"/>
              <a:t>：表示表格中的列</a:t>
            </a:r>
            <a:r>
              <a:rPr lang="en-US" altLang="zh-TW" dirty="0"/>
              <a:t>(row)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&gt;\&lt;td&gt;</a:t>
            </a:r>
            <a:r>
              <a:rPr lang="zh-TW" altLang="en-US" dirty="0"/>
              <a:t>：表示表格中的行</a:t>
            </a:r>
            <a:r>
              <a:rPr lang="en-US" altLang="zh-TW" dirty="0"/>
              <a:t>(</a:t>
            </a:r>
            <a:r>
              <a:rPr lang="en-US" altLang="zh-TW" dirty="0" err="1"/>
              <a:t>colimn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</a:t>
            </a:r>
            <a:r>
              <a:rPr lang="zh-TW" altLang="en-US" dirty="0"/>
              <a:t>為第一行，其他為</a:t>
            </a:r>
            <a:r>
              <a:rPr lang="en-US" altLang="zh-TW" dirty="0"/>
              <a:t>&lt;td&gt;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colspan</a:t>
            </a:r>
            <a:r>
              <a:rPr lang="en-US" altLang="zh-TW" dirty="0"/>
              <a:t>="n"&gt;</a:t>
            </a:r>
            <a:r>
              <a:rPr lang="zh-TW" altLang="en-US" dirty="0"/>
              <a:t>：</a:t>
            </a:r>
            <a:r>
              <a:rPr lang="en-US" altLang="zh-TW" dirty="0"/>
              <a:t>col</a:t>
            </a:r>
            <a:r>
              <a:rPr lang="zh-TW" altLang="en-US" dirty="0"/>
              <a:t>合併。	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rowspan</a:t>
            </a:r>
            <a:r>
              <a:rPr lang="en-US" altLang="zh-TW" dirty="0"/>
              <a:t>="n"&gt;</a:t>
            </a:r>
            <a:r>
              <a:rPr lang="zh-TW" altLang="en-US" dirty="0"/>
              <a:t>：</a:t>
            </a:r>
            <a:r>
              <a:rPr lang="en-US" altLang="zh-TW" dirty="0"/>
              <a:t>row</a:t>
            </a:r>
            <a:r>
              <a:rPr lang="zh-TW" altLang="en-US" dirty="0"/>
              <a:t>合併。</a:t>
            </a:r>
          </a:p>
          <a:p>
            <a:r>
              <a:rPr lang="en-US" altLang="zh-TW" dirty="0"/>
              <a:t>&lt;caption&gt;</a:t>
            </a:r>
            <a:r>
              <a:rPr lang="zh-TW" altLang="en-US" dirty="0"/>
              <a:t>：設定表格標號。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thead</a:t>
            </a:r>
            <a:r>
              <a:rPr lang="en-US" altLang="zh-TW" dirty="0"/>
              <a:t>&gt;\&lt;</a:t>
            </a:r>
            <a:r>
              <a:rPr lang="en-US" altLang="zh-TW" dirty="0" err="1"/>
              <a:t>tbody</a:t>
            </a:r>
            <a:r>
              <a:rPr lang="en-US" altLang="zh-TW" dirty="0"/>
              <a:t>&gt;\&lt;</a:t>
            </a:r>
            <a:r>
              <a:rPr lang="en-US" altLang="zh-TW" dirty="0" err="1"/>
              <a:t>tfoot</a:t>
            </a:r>
            <a:r>
              <a:rPr lang="en-US" altLang="zh-TW" dirty="0"/>
              <a:t>&gt;`</a:t>
            </a:r>
            <a:r>
              <a:rPr lang="zh-TW" altLang="en-US" dirty="0"/>
              <a:t>：並非必要元素，但可以讓表格更清楚。</a:t>
            </a:r>
            <a:endParaRPr lang="en-US" altLang="zh-TW" dirty="0"/>
          </a:p>
          <a:p>
            <a:r>
              <a:rPr lang="en-US" altLang="zh-TW" dirty="0"/>
              <a:t>Tabel01.html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09AEFD2-7D36-433E-9CED-94C688B550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39486" y="5722691"/>
            <a:ext cx="1457322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基本表格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378FDC-6695-4EEB-9811-5915017E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72" y="973384"/>
            <a:ext cx="2333951" cy="46964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5E00E9-DCF5-439F-B506-FBAF22FF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679" y="2440561"/>
            <a:ext cx="2232493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67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合併單元格的表格</a:t>
            </a:r>
            <a:endParaRPr lang="en-US" altLang="zh-TW" dirty="0"/>
          </a:p>
          <a:p>
            <a:r>
              <a:rPr lang="en-US" altLang="zh-TW" dirty="0"/>
              <a:t>Tabel01.html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C89100-EB79-4926-B9EF-14B225B5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1" y="1826377"/>
            <a:ext cx="4192825" cy="49268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36449F-B7A5-400F-88C3-0B1CFC46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47" y="1826377"/>
            <a:ext cx="2057517" cy="1602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7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thead</a:t>
            </a:r>
            <a:r>
              <a:rPr lang="zh-TW" altLang="en-US" dirty="0"/>
              <a:t>、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zh-TW" altLang="en-US" dirty="0"/>
              <a:t>的表格 </a:t>
            </a:r>
            <a:endParaRPr lang="en-US" altLang="zh-TW" dirty="0"/>
          </a:p>
          <a:p>
            <a:r>
              <a:rPr lang="en-US" altLang="zh-TW" dirty="0"/>
              <a:t>Tabel02.html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CBBF69-4BAD-42DD-A8EE-B8C62BB3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59" y="0"/>
            <a:ext cx="3507288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DCEDC34-40C5-460C-AADC-E915C0C4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04" y="1004720"/>
            <a:ext cx="3162741" cy="1562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696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769816"/>
          </a:xfrm>
        </p:spPr>
        <p:txBody>
          <a:bodyPr/>
          <a:lstStyle/>
          <a:p>
            <a:r>
              <a:rPr lang="zh-TW" altLang="en-US" dirty="0"/>
              <a:t>表單透過以下兩者組成：	</a:t>
            </a:r>
          </a:p>
          <a:p>
            <a:r>
              <a:rPr lang="zh-TW" altLang="en-US" dirty="0"/>
              <a:t>表單介面：使用</a:t>
            </a:r>
            <a:r>
              <a:rPr lang="en-US" altLang="zh-TW" dirty="0"/>
              <a:t>`&lt;form&gt;`</a:t>
            </a:r>
            <a:r>
              <a:rPr lang="zh-TW" altLang="en-US" dirty="0"/>
              <a:t>、</a:t>
            </a:r>
            <a:r>
              <a:rPr lang="en-US" altLang="zh-TW" dirty="0"/>
              <a:t>`&lt;input&gt;`</a:t>
            </a:r>
            <a:r>
              <a:rPr lang="zh-TW" altLang="en-US" dirty="0"/>
              <a:t>、</a:t>
            </a:r>
            <a:r>
              <a:rPr lang="en-US" altLang="zh-TW" dirty="0"/>
              <a:t>`&lt;</a:t>
            </a:r>
            <a:r>
              <a:rPr lang="en-US" altLang="zh-TW" dirty="0" err="1"/>
              <a:t>textarea</a:t>
            </a:r>
            <a:r>
              <a:rPr lang="en-US" altLang="zh-TW" dirty="0"/>
              <a:t>&gt;`</a:t>
            </a:r>
            <a:r>
              <a:rPr lang="zh-TW" altLang="en-US" dirty="0"/>
              <a:t>、</a:t>
            </a:r>
            <a:r>
              <a:rPr lang="en-US" altLang="zh-TW" dirty="0"/>
              <a:t>`&lt;select&gt;`</a:t>
            </a:r>
            <a:r>
              <a:rPr lang="zh-TW" altLang="en-US" dirty="0"/>
              <a:t>、</a:t>
            </a:r>
            <a:r>
              <a:rPr lang="en-US" altLang="zh-TW" dirty="0"/>
              <a:t>`&lt;option&gt;`</a:t>
            </a:r>
            <a:r>
              <a:rPr lang="zh-TW" altLang="en-US" dirty="0"/>
              <a:t>等元素，做出文字方塊、選擇鈕、核取方塊、下拉式清單等。	</a:t>
            </a:r>
          </a:p>
          <a:p>
            <a:r>
              <a:rPr lang="zh-TW" altLang="en-US" dirty="0"/>
              <a:t>撰寫表單的處理程式，也就是表單的後端處理。例如將表單資料傳送到電子郵件地址、寫入檔案、寫入資料庫或進行查詢等。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5F6B6732-89E8-45DF-BB6C-3AD21F9C18BA}"/>
              </a:ext>
            </a:extLst>
          </p:cNvPr>
          <p:cNvSpPr txBox="1">
            <a:spLocks/>
          </p:cNvSpPr>
          <p:nvPr/>
        </p:nvSpPr>
        <p:spPr>
          <a:xfrm>
            <a:off x="-1" y="2705101"/>
            <a:ext cx="12115800" cy="30765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&lt;form&gt;</a:t>
            </a:r>
            <a:r>
              <a:rPr lang="zh-TW" altLang="en-US" dirty="0"/>
              <a:t>：在</a:t>
            </a:r>
            <a:r>
              <a:rPr lang="en-US" altLang="zh-TW" dirty="0"/>
              <a:t>HTMLˋ</a:t>
            </a:r>
            <a:r>
              <a:rPr lang="zh-TW" altLang="en-US" dirty="0"/>
              <a:t>中插入表單，其屬性如下：</a:t>
            </a:r>
          </a:p>
          <a:p>
            <a:pPr lvl="1"/>
            <a:r>
              <a:rPr lang="en-US" altLang="zh-TW" dirty="0"/>
              <a:t>name</a:t>
            </a:r>
            <a:r>
              <a:rPr lang="zh-TW" altLang="en-US" dirty="0"/>
              <a:t>：表單名稱</a:t>
            </a:r>
            <a:r>
              <a:rPr lang="en-US" altLang="zh-TW" dirty="0"/>
              <a:t>(</a:t>
            </a:r>
            <a:r>
              <a:rPr lang="zh-TW" altLang="en-US" dirty="0"/>
              <a:t>英文且唯一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action</a:t>
            </a:r>
            <a:r>
              <a:rPr lang="zh-TW" altLang="en-US" dirty="0">
                <a:highlight>
                  <a:srgbClr val="FFFF00"/>
                </a:highlight>
              </a:rPr>
              <a:t>：設定表單處裡的網址</a:t>
            </a:r>
            <a:r>
              <a:rPr lang="en-US" altLang="zh-TW" dirty="0">
                <a:highlight>
                  <a:srgbClr val="FFFF00"/>
                </a:highlight>
              </a:rPr>
              <a:t>(</a:t>
            </a:r>
            <a:r>
              <a:rPr lang="zh-TW" altLang="en-US" dirty="0">
                <a:highlight>
                  <a:srgbClr val="FFFF00"/>
                </a:highlight>
              </a:rPr>
              <a:t>屬於後端部分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method={GET, POST}</a:t>
            </a:r>
            <a:r>
              <a:rPr lang="zh-TW" altLang="en-US" dirty="0"/>
              <a:t>：表單傳送方式，預設為</a:t>
            </a:r>
            <a:r>
              <a:rPr lang="en-US" altLang="zh-TW" dirty="0"/>
              <a:t>GET</a:t>
            </a:r>
            <a:r>
              <a:rPr lang="zh-TW" altLang="en-US" dirty="0"/>
              <a:t>。</a:t>
            </a:r>
            <a:r>
              <a:rPr lang="en-US" altLang="zh-TW" dirty="0"/>
              <a:t>(GET</a:t>
            </a:r>
            <a:r>
              <a:rPr lang="zh-TW" altLang="en-US" dirty="0"/>
              <a:t>指的是將資料放在網址後面進行傳送，較適合用來傳輸少量且不要求安全的資料。而</a:t>
            </a:r>
            <a:r>
              <a:rPr lang="en-US" altLang="zh-TW" dirty="0"/>
              <a:t>POST</a:t>
            </a:r>
            <a:r>
              <a:rPr lang="zh-TW" altLang="en-US" dirty="0"/>
              <a:t>是將資料透過</a:t>
            </a:r>
            <a:r>
              <a:rPr lang="en-US" altLang="zh-TW" dirty="0"/>
              <a:t>HTTP</a:t>
            </a:r>
            <a:r>
              <a:rPr lang="zh-TW" altLang="en-US" dirty="0"/>
              <a:t>標頭進行傳送，適合用來傳送檔案、密碼等大量且需要安全的資料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 err="1"/>
              <a:t>novalidate</a:t>
            </a:r>
            <a:r>
              <a:rPr lang="zh-TW" altLang="en-US" dirty="0"/>
              <a:t>：提交表單時不需要進行驗證。</a:t>
            </a:r>
            <a:endParaRPr lang="en-US" altLang="zh-TW" dirty="0"/>
          </a:p>
          <a:p>
            <a:pPr lvl="1"/>
            <a:r>
              <a:rPr lang="en-US" altLang="zh-TW" dirty="0" err="1"/>
              <a:t>encypte</a:t>
            </a:r>
            <a:r>
              <a:rPr lang="zh-TW" altLang="en-US" dirty="0"/>
              <a:t>：將資料傳回</a:t>
            </a:r>
            <a:r>
              <a:rPr lang="en-US" altLang="zh-TW" dirty="0"/>
              <a:t>web</a:t>
            </a:r>
            <a:r>
              <a:rPr lang="zh-TW" altLang="en-US" dirty="0"/>
              <a:t>的加密方式，預設為</a:t>
            </a:r>
            <a:r>
              <a:rPr lang="en-US" altLang="zh-TW" dirty="0" err="1"/>
              <a:t>encypte</a:t>
            </a:r>
            <a:r>
              <a:rPr lang="en-US" altLang="zh-TW" dirty="0"/>
              <a:t>="application/x-www-form-</a:t>
            </a:r>
            <a:r>
              <a:rPr lang="en-US" altLang="zh-TW" dirty="0" err="1"/>
              <a:t>urlencoded</a:t>
            </a:r>
            <a:r>
              <a:rPr lang="zh-TW" altLang="en-US" dirty="0"/>
              <a:t>。</a:t>
            </a:r>
            <a:r>
              <a:rPr lang="zh-TW" altLang="en-US" dirty="0">
                <a:highlight>
                  <a:srgbClr val="FFFF00"/>
                </a:highlight>
              </a:rPr>
              <a:t>如果要上傳檔案，要設定</a:t>
            </a:r>
            <a:r>
              <a:rPr lang="en-US" altLang="zh-TW" dirty="0" err="1">
                <a:highlight>
                  <a:srgbClr val="FFFF00"/>
                </a:highlight>
              </a:rPr>
              <a:t>encypte</a:t>
            </a:r>
            <a:r>
              <a:rPr lang="en-US" altLang="zh-TW" dirty="0">
                <a:highlight>
                  <a:srgbClr val="FFFF00"/>
                </a:highlight>
              </a:rPr>
              <a:t>="multipart/form-data"</a:t>
            </a:r>
            <a:r>
              <a:rPr lang="zh-TW" altLang="en-US" dirty="0"/>
              <a:t>。</a:t>
            </a:r>
            <a:r>
              <a:rPr lang="zh-TW" altLang="en-US" dirty="0">
                <a:highlight>
                  <a:srgbClr val="FFFF00"/>
                </a:highlight>
              </a:rPr>
              <a:t>如果要上傳</a:t>
            </a:r>
            <a:r>
              <a:rPr lang="en-US" altLang="zh-TW" dirty="0">
                <a:highlight>
                  <a:srgbClr val="FFFF00"/>
                </a:highlight>
              </a:rPr>
              <a:t>email</a:t>
            </a:r>
            <a:r>
              <a:rPr lang="zh-TW" altLang="en-US" dirty="0">
                <a:highlight>
                  <a:srgbClr val="FFFF00"/>
                </a:highlight>
              </a:rPr>
              <a:t>，要設定</a:t>
            </a:r>
            <a:r>
              <a:rPr lang="en-US" altLang="zh-TW" dirty="0" err="1">
                <a:highlight>
                  <a:srgbClr val="FFFF00"/>
                </a:highlight>
              </a:rPr>
              <a:t>encypte</a:t>
            </a:r>
            <a:r>
              <a:rPr lang="en-US" altLang="zh-TW" dirty="0">
                <a:highlight>
                  <a:srgbClr val="FFFF00"/>
                </a:highlight>
              </a:rPr>
              <a:t>="text/plain"</a:t>
            </a:r>
            <a:r>
              <a:rPr lang="zh-TW" altLang="en-US" dirty="0">
                <a:highlight>
                  <a:srgbClr val="FFFF00"/>
                </a:highlight>
              </a:rPr>
              <a:t>。</a:t>
            </a:r>
          </a:p>
          <a:p>
            <a:pPr lvl="1"/>
            <a:r>
              <a:rPr lang="en-US" altLang="zh-TW" dirty="0"/>
              <a:t>autocomplete=“{on, off, default}”</a:t>
            </a:r>
            <a:r>
              <a:rPr lang="zh-TW" altLang="en-US" dirty="0"/>
              <a:t>：</a:t>
            </a:r>
            <a:r>
              <a:rPr lang="en-US" altLang="zh-TW" dirty="0"/>
              <a:t>default</a:t>
            </a:r>
            <a:r>
              <a:rPr lang="zh-TW" altLang="en-US" dirty="0"/>
              <a:t>是繼承</a:t>
            </a:r>
            <a:r>
              <a:rPr lang="en-US" altLang="zh-TW" dirty="0"/>
              <a:t>&lt;form`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屬性，那</a:t>
            </a:r>
            <a:r>
              <a:rPr lang="en-US" altLang="zh-TW" dirty="0"/>
              <a:t>&lt;form&gt;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屬性預設是</a:t>
            </a:r>
            <a:r>
              <a:rPr lang="en-US" altLang="zh-TW" dirty="0"/>
              <a:t>on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3257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5"/>
            <a:ext cx="12125324" cy="2703266"/>
          </a:xfrm>
        </p:spPr>
        <p:txBody>
          <a:bodyPr>
            <a:normAutofit/>
          </a:bodyPr>
          <a:lstStyle/>
          <a:p>
            <a:r>
              <a:rPr lang="en-US" altLang="zh-TW" dirty="0"/>
              <a:t>&lt;input&gt;</a:t>
            </a:r>
            <a:r>
              <a:rPr lang="zh-TW" altLang="en-US" dirty="0"/>
              <a:t>其相關屬性如下：	</a:t>
            </a:r>
          </a:p>
          <a:p>
            <a:pPr lvl="1"/>
            <a:r>
              <a:rPr lang="en-US" altLang="zh-TW" dirty="0"/>
              <a:t>accept="image/gif, image/jpeg"</a:t>
            </a:r>
            <a:r>
              <a:rPr lang="zh-TW" altLang="en-US" dirty="0"/>
              <a:t>：設定提交檔案的內容類型。</a:t>
            </a:r>
          </a:p>
          <a:p>
            <a:pPr lvl="1"/>
            <a:r>
              <a:rPr lang="en-US" altLang="zh-TW" dirty="0"/>
              <a:t>autocomplete="{on, off, default}"</a:t>
            </a:r>
            <a:r>
              <a:rPr lang="zh-TW" altLang="en-US" dirty="0"/>
              <a:t>：</a:t>
            </a:r>
            <a:r>
              <a:rPr lang="en-US" altLang="zh-TW" dirty="0"/>
              <a:t>default</a:t>
            </a:r>
            <a:r>
              <a:rPr lang="zh-TW" altLang="en-US" dirty="0"/>
              <a:t>是繼承</a:t>
            </a:r>
            <a:r>
              <a:rPr lang="en-US" altLang="zh-TW" dirty="0"/>
              <a:t>`&lt;form&gt;`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屬性，那</a:t>
            </a:r>
            <a:r>
              <a:rPr lang="en-US" altLang="zh-TW" dirty="0"/>
              <a:t>`&lt;form&gt;`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屬性預設是</a:t>
            </a:r>
            <a:r>
              <a:rPr lang="en-US" altLang="zh-TW" dirty="0"/>
              <a:t>on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checked\disable</a:t>
            </a:r>
            <a:r>
              <a:rPr lang="zh-TW" altLang="en-US" dirty="0"/>
              <a:t>：欄位以勾、不能勾。	</a:t>
            </a:r>
          </a:p>
          <a:p>
            <a:pPr lvl="1"/>
            <a:r>
              <a:rPr lang="en-US" altLang="zh-TW" dirty="0"/>
              <a:t>min\max\step</a:t>
            </a:r>
            <a:r>
              <a:rPr lang="zh-TW" altLang="en-US" dirty="0"/>
              <a:t>：限制數字類型輸入範圍。	</a:t>
            </a:r>
          </a:p>
          <a:p>
            <a:pPr lvl="1"/>
            <a:r>
              <a:rPr lang="en-US" altLang="zh-TW" dirty="0"/>
              <a:t>value`</a:t>
            </a:r>
            <a:r>
              <a:rPr lang="zh-TW" altLang="en-US" dirty="0"/>
              <a:t>：初始值。	</a:t>
            </a:r>
          </a:p>
          <a:p>
            <a:pPr lvl="1"/>
            <a:r>
              <a:rPr lang="en-US" altLang="zh-TW" dirty="0" err="1"/>
              <a:t>readonly</a:t>
            </a:r>
            <a:r>
              <a:rPr lang="zh-TW" altLang="en-US" dirty="0"/>
              <a:t>：僅讀。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C9852E2-9E84-4130-9BDB-D08E6E92F011}"/>
              </a:ext>
            </a:extLst>
          </p:cNvPr>
          <p:cNvSpPr txBox="1">
            <a:spLocks/>
          </p:cNvSpPr>
          <p:nvPr/>
        </p:nvSpPr>
        <p:spPr>
          <a:xfrm>
            <a:off x="4993341" y="2076084"/>
            <a:ext cx="4903694" cy="1626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minlength</a:t>
            </a:r>
            <a:r>
              <a:rPr lang="en-US" altLang="zh-TW" dirty="0"/>
              <a:t>\</a:t>
            </a:r>
            <a:r>
              <a:rPr lang="en-US" altLang="zh-TW" dirty="0" err="1"/>
              <a:t>maxlength</a:t>
            </a:r>
            <a:r>
              <a:rPr lang="zh-TW" altLang="en-US" dirty="0"/>
              <a:t>：設定輸入文字數。	</a:t>
            </a:r>
          </a:p>
          <a:p>
            <a:r>
              <a:rPr lang="en-US" altLang="zh-TW" dirty="0"/>
              <a:t>multiple</a:t>
            </a:r>
            <a:r>
              <a:rPr lang="zh-TW" altLang="en-US" dirty="0"/>
              <a:t>：允許輸入多個值。	</a:t>
            </a:r>
          </a:p>
          <a:p>
            <a:r>
              <a:rPr lang="en-US" altLang="zh-TW" dirty="0"/>
              <a:t>placeholder</a:t>
            </a:r>
            <a:r>
              <a:rPr lang="zh-TW" altLang="en-US" dirty="0"/>
              <a:t>：表單提示文字。		</a:t>
            </a:r>
          </a:p>
          <a:p>
            <a:r>
              <a:rPr lang="en-US" altLang="zh-TW" dirty="0"/>
              <a:t>required</a:t>
            </a:r>
            <a:r>
              <a:rPr lang="zh-TW" altLang="en-US" dirty="0"/>
              <a:t>：必填。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1302E53-1FC5-4201-B286-0CF12432B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3898275"/>
            <a:ext cx="5956300" cy="22488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B496A4F-858B-456F-A6B9-79C1574BD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3898275"/>
            <a:ext cx="5956300" cy="25957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14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D84E224-320F-46CB-B96A-195F89A753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表單實作：</a:t>
            </a:r>
            <a:r>
              <a:rPr lang="en-US" altLang="zh-TW" dirty="0"/>
              <a:t>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63183D-B0D2-4886-ABD0-06E7618C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表單實作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7E4FD3-063D-4EF5-8A9D-D9B3989B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43705"/>
            <a:ext cx="4268496" cy="2340789"/>
          </a:xfrm>
          <a:prstGeom prst="rect">
            <a:avLst/>
          </a:prstGeom>
        </p:spPr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26D4B81-A2B4-4B15-9A84-ED9B1CA39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4702" y="405429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F0415E8-8283-4814-B5F6-D8E2FB6E0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263"/>
          <a:stretch/>
        </p:blipFill>
        <p:spPr>
          <a:xfrm>
            <a:off x="4446231" y="1343705"/>
            <a:ext cx="3635217" cy="3408751"/>
          </a:xfrm>
          <a:prstGeom prst="rect">
            <a:avLst/>
          </a:prstGeom>
        </p:spPr>
      </p:pic>
      <p:sp>
        <p:nvSpPr>
          <p:cNvPr id="11" name="文字版面配置區 7">
            <a:extLst>
              <a:ext uri="{FF2B5EF4-FFF2-40B4-BE49-F238E27FC236}">
                <a16:creationId xmlns:a16="http://schemas.microsoft.com/office/drawing/2014/main" id="{63FC7F61-D15F-4E35-ACDE-7FBAAF031F4F}"/>
              </a:ext>
            </a:extLst>
          </p:cNvPr>
          <p:cNvSpPr txBox="1">
            <a:spLocks/>
          </p:cNvSpPr>
          <p:nvPr/>
        </p:nvSpPr>
        <p:spPr>
          <a:xfrm>
            <a:off x="4945434" y="4764898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css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7C6113F-19A2-4DC2-B963-AECAA3568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31"/>
          <a:stretch/>
        </p:blipFill>
        <p:spPr>
          <a:xfrm>
            <a:off x="8121758" y="1343705"/>
            <a:ext cx="3994042" cy="52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22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D84E224-320F-46CB-B96A-195F89A753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2764898"/>
          </a:xfrm>
        </p:spPr>
        <p:txBody>
          <a:bodyPr/>
          <a:lstStyle/>
          <a:p>
            <a:r>
              <a:rPr lang="zh-TW" altLang="en-US" dirty="0"/>
              <a:t>表單實作：</a:t>
            </a:r>
            <a:r>
              <a:rPr lang="en-US" altLang="zh-TW" dirty="0"/>
              <a:t>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63183D-B0D2-4886-ABD0-06E7618C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表單實作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85E964-907F-4D76-BAFE-49CC7AB8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419041"/>
            <a:ext cx="12192000" cy="24242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20385D-7CE7-491A-9A82-3911CDEC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" y="3966666"/>
            <a:ext cx="8800985" cy="28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60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D84E224-320F-46CB-B96A-195F89A753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2764898"/>
          </a:xfrm>
        </p:spPr>
        <p:txBody>
          <a:bodyPr/>
          <a:lstStyle/>
          <a:p>
            <a:r>
              <a:rPr lang="zh-TW" altLang="en-US" dirty="0"/>
              <a:t>表單實作：</a:t>
            </a:r>
            <a:r>
              <a:rPr lang="en-US" altLang="zh-TW" dirty="0"/>
              <a:t>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63183D-B0D2-4886-ABD0-06E7618C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表單實作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96E913-5F92-46C1-A3B3-EF9B66D2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459"/>
            <a:ext cx="5836024" cy="39803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DDD174-C95D-46C0-9755-58F0F66E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41" y="1407459"/>
            <a:ext cx="6195892" cy="3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6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FBBE74-A542-420E-B400-50D99C9E2F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屬性（</a:t>
            </a:r>
            <a:r>
              <a:rPr lang="en-US" altLang="zh-TW" dirty="0"/>
              <a:t>Attribute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屬性用於為</a:t>
            </a:r>
            <a:r>
              <a:rPr lang="en-US" altLang="zh-TW" dirty="0"/>
              <a:t>HTML</a:t>
            </a:r>
            <a:r>
              <a:rPr lang="zh-TW" altLang="en-US" dirty="0"/>
              <a:t>元素提供額外的資訊或特性。</a:t>
            </a:r>
          </a:p>
          <a:p>
            <a:pPr lvl="1"/>
            <a:r>
              <a:rPr lang="zh-TW" altLang="en-US" dirty="0"/>
              <a:t>屬性通常放在開始標籤中，並以「屬性名</a:t>
            </a:r>
            <a:r>
              <a:rPr lang="en-US" altLang="zh-TW" dirty="0"/>
              <a:t>=</a:t>
            </a:r>
            <a:r>
              <a:rPr lang="zh-TW" altLang="en-US" dirty="0"/>
              <a:t>屬性值」的形式呈現。</a:t>
            </a:r>
          </a:p>
          <a:p>
            <a:r>
              <a:rPr lang="zh-TW" altLang="en-US" dirty="0"/>
              <a:t>多個屬性之間用空格分開。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D9723BD-6F9F-41A0-8524-74777BC1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的基本結構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30F649-81F1-4780-9209-CD0A413F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23" y="2772336"/>
            <a:ext cx="3568636" cy="2364441"/>
          </a:xfrm>
          <a:prstGeom prst="rect">
            <a:avLst/>
          </a:prstGeom>
        </p:spPr>
      </p:pic>
      <p:pic>
        <p:nvPicPr>
          <p:cNvPr id="1026" name="Picture 2" descr="640?wx_fmt=jpeg">
            <a:extLst>
              <a:ext uri="{FF2B5EF4-FFF2-40B4-BE49-F238E27FC236}">
                <a16:creationId xmlns:a16="http://schemas.microsoft.com/office/drawing/2014/main" id="{82B64AD3-62AF-432F-8EAC-5FC946FB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89" y="1039905"/>
            <a:ext cx="3889088" cy="56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FBBE74-A542-420E-B400-50D99C9E2F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教學以</a:t>
            </a:r>
            <a:r>
              <a:rPr lang="en-US" altLang="zh-TW" dirty="0" err="1"/>
              <a:t>vscode</a:t>
            </a:r>
            <a:r>
              <a:rPr lang="zh-TW" altLang="en-US" dirty="0"/>
              <a:t>作為</a:t>
            </a:r>
            <a:r>
              <a:rPr lang="en-US" altLang="zh-TW" dirty="0"/>
              <a:t>IDE</a:t>
            </a:r>
          </a:p>
          <a:p>
            <a:r>
              <a:rPr lang="zh-TW" altLang="en-US" dirty="0"/>
              <a:t>可以先安裝小套件：</a:t>
            </a:r>
            <a:r>
              <a:rPr lang="en-US" altLang="zh-TW" dirty="0"/>
              <a:t>Live Server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First_HTML.html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D9723BD-6F9F-41A0-8524-74777BC1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撰寫第一個</a:t>
            </a:r>
            <a:r>
              <a:rPr lang="en-US" altLang="zh-TW" dirty="0"/>
              <a:t>HTML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34C8AD4-6F50-4699-A329-5755D5497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6" y="2466760"/>
            <a:ext cx="7660368" cy="39048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672F61-7806-4539-8132-04EB771E5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02" y="1206744"/>
            <a:ext cx="5556423" cy="12028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EFC73DE-7984-4189-8150-949D0213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791" y="2483154"/>
            <a:ext cx="4217534" cy="1682446"/>
          </a:xfrm>
          <a:prstGeom prst="rect">
            <a:avLst/>
          </a:prstGeom>
        </p:spPr>
      </p:pic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4495159B-57C4-4285-B7EB-D5CE5BF731AD}"/>
              </a:ext>
            </a:extLst>
          </p:cNvPr>
          <p:cNvSpPr txBox="1">
            <a:spLocks/>
          </p:cNvSpPr>
          <p:nvPr/>
        </p:nvSpPr>
        <p:spPr>
          <a:xfrm>
            <a:off x="3310256" y="6412136"/>
            <a:ext cx="1480819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網頁起手式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65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D0B506B-1B40-4CEA-8825-0AD3BDE535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 &lt;html&gt;</a:t>
            </a:r>
            <a:r>
              <a:rPr lang="zh-TW" altLang="en-US" dirty="0"/>
              <a:t>元素：標示</a:t>
            </a:r>
            <a:r>
              <a:rPr lang="en-US" altLang="zh-TW" dirty="0"/>
              <a:t>HTML</a:t>
            </a:r>
            <a:r>
              <a:rPr lang="zh-TW" altLang="en-US" dirty="0"/>
              <a:t>文件的開始與結束，屬於全域屬性</a:t>
            </a:r>
            <a:r>
              <a:rPr lang="en-US" altLang="zh-TW" dirty="0"/>
              <a:t>(global attribute)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 &lt;head&gt;</a:t>
            </a:r>
            <a:r>
              <a:rPr lang="zh-TW" altLang="en-US" dirty="0"/>
              <a:t>元素：用來設定</a:t>
            </a:r>
            <a:r>
              <a:rPr lang="en-US" altLang="zh-TW" dirty="0"/>
              <a:t>HTML</a:t>
            </a:r>
            <a:r>
              <a:rPr lang="zh-TW" altLang="en-US" dirty="0"/>
              <a:t>文件的標題。</a:t>
            </a:r>
          </a:p>
          <a:p>
            <a:r>
              <a:rPr lang="en-US" altLang="zh-TW" dirty="0"/>
              <a:t> &lt;meta&gt;</a:t>
            </a:r>
            <a:r>
              <a:rPr lang="zh-TW" altLang="en-US" dirty="0"/>
              <a:t>元素：設定</a:t>
            </a:r>
            <a:r>
              <a:rPr lang="en-US" altLang="zh-TW" dirty="0"/>
              <a:t>HTML</a:t>
            </a:r>
            <a:r>
              <a:rPr lang="zh-TW" altLang="en-US" dirty="0"/>
              <a:t>文件的相關資訊。</a:t>
            </a:r>
          </a:p>
          <a:p>
            <a:r>
              <a:rPr lang="en-US" altLang="zh-TW" dirty="0"/>
              <a:t> &lt;link&gt;</a:t>
            </a:r>
            <a:r>
              <a:rPr lang="zh-TW" altLang="en-US" dirty="0"/>
              <a:t>元素：設定目前文件與其他資源的關聯。</a:t>
            </a:r>
          </a:p>
          <a:p>
            <a:r>
              <a:rPr lang="en-US" altLang="zh-TW" dirty="0"/>
              <a:t> &lt;style&gt;</a:t>
            </a:r>
            <a:r>
              <a:rPr lang="zh-TW" altLang="en-US" dirty="0"/>
              <a:t>元素：用來鑲嵌</a:t>
            </a:r>
            <a:r>
              <a:rPr lang="en-US" altLang="zh-TW" dirty="0"/>
              <a:t>CSS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 &lt;body&gt;</a:t>
            </a:r>
            <a:r>
              <a:rPr lang="zh-TW" altLang="en-US" dirty="0"/>
              <a:t>元素：</a:t>
            </a:r>
            <a:r>
              <a:rPr lang="en-US" altLang="zh-TW" dirty="0"/>
              <a:t>HTML</a:t>
            </a:r>
            <a:r>
              <a:rPr lang="zh-TW" altLang="en-US" dirty="0"/>
              <a:t>文件本體。</a:t>
            </a:r>
          </a:p>
          <a:p>
            <a:r>
              <a:rPr lang="zh-TW" altLang="en-US" dirty="0"/>
              <a:t> 檔案：</a:t>
            </a:r>
            <a:r>
              <a:rPr lang="en-US" altLang="zh-TW" dirty="0"/>
              <a:t>Redirect_Google.html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F7321C-82A3-4B40-928B-D8747A70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文件結構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CD24C9-669A-40E8-A6C1-23917C7D3C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0422" y="651510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五秒後跳轉</a:t>
            </a:r>
            <a:r>
              <a:rPr lang="en-US" altLang="zh-TW" dirty="0"/>
              <a:t>google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360929-873F-4DBF-AF0F-2B39B89C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85" y="2908535"/>
            <a:ext cx="7487740" cy="36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27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D0B506B-1B40-4CEA-8825-0AD3BDE5352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164264"/>
            <a:ext cx="4800600" cy="1264611"/>
          </a:xfrm>
        </p:spPr>
        <p:txBody>
          <a:bodyPr/>
          <a:lstStyle/>
          <a:p>
            <a:r>
              <a:rPr lang="en-US" altLang="zh-TW" dirty="0"/>
              <a:t> &lt;h1&gt;</a:t>
            </a:r>
            <a:r>
              <a:rPr lang="zh-TW" altLang="en-US" dirty="0"/>
              <a:t>到</a:t>
            </a:r>
            <a:r>
              <a:rPr lang="en-US" altLang="zh-TW" dirty="0"/>
              <a:t>&lt;h6&gt;</a:t>
            </a:r>
            <a:r>
              <a:rPr lang="zh-TW" altLang="en-US" dirty="0"/>
              <a:t>：標題：屬於全域屬性。</a:t>
            </a:r>
          </a:p>
          <a:p>
            <a:r>
              <a:rPr lang="en-US" altLang="zh-TW" dirty="0"/>
              <a:t> &lt;p&gt;</a:t>
            </a:r>
            <a:r>
              <a:rPr lang="zh-TW" altLang="en-US" dirty="0"/>
              <a:t>：段落。</a:t>
            </a:r>
          </a:p>
          <a:p>
            <a:r>
              <a:rPr lang="zh-TW" altLang="en-US" dirty="0"/>
              <a:t> 檔案：</a:t>
            </a:r>
            <a:r>
              <a:rPr lang="en-US" altLang="zh-TW" dirty="0"/>
              <a:t>h1_p_div.html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F7321C-82A3-4B40-928B-D8747A70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文件元素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F2E3DD9D-ED06-43A3-9482-261B49A7675C}"/>
              </a:ext>
            </a:extLst>
          </p:cNvPr>
          <p:cNvSpPr txBox="1">
            <a:spLocks/>
          </p:cNvSpPr>
          <p:nvPr/>
        </p:nvSpPr>
        <p:spPr>
          <a:xfrm>
            <a:off x="4486271" y="1164264"/>
            <a:ext cx="7534279" cy="234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/>
              <a:t> &lt;div&gt;</a:t>
            </a:r>
            <a:r>
              <a:rPr lang="zh-TW" altLang="en-US" sz="1800" dirty="0"/>
              <a:t>：</a:t>
            </a:r>
          </a:p>
          <a:p>
            <a:pPr lvl="1"/>
            <a:r>
              <a:rPr lang="zh-TW" altLang="en-US" sz="1800" dirty="0"/>
              <a:t>是</a:t>
            </a:r>
            <a:r>
              <a:rPr lang="en-US" altLang="zh-TW" sz="1800" dirty="0"/>
              <a:t>HTML</a:t>
            </a:r>
            <a:r>
              <a:rPr lang="zh-TW" altLang="en-US" sz="1800" dirty="0"/>
              <a:t>中用於將內容分組的區塊級元素（</a:t>
            </a:r>
            <a:r>
              <a:rPr lang="en-US" altLang="zh-TW" sz="1800" dirty="0"/>
              <a:t>block-level element</a:t>
            </a:r>
            <a:r>
              <a:rPr lang="zh-TW" altLang="en-US" sz="1800" dirty="0"/>
              <a:t>）</a:t>
            </a:r>
          </a:p>
          <a:p>
            <a:pPr lvl="1"/>
            <a:r>
              <a:rPr lang="zh-TW" altLang="en-US" sz="1800" dirty="0"/>
              <a:t>用於將</a:t>
            </a:r>
            <a:r>
              <a:rPr lang="en-US" altLang="zh-TW" sz="1800" dirty="0"/>
              <a:t>HTML</a:t>
            </a:r>
            <a:r>
              <a:rPr lang="zh-TW" altLang="en-US" sz="1800" dirty="0"/>
              <a:t>文件中的某個範圍的內容和元素群組成一個區塊，方便進行整體操作。</a:t>
            </a:r>
          </a:p>
          <a:p>
            <a:r>
              <a:rPr lang="zh-TW" altLang="en-US" sz="1800" dirty="0"/>
              <a:t>本身沒有語義意義，僅作為一個容器使用，用於結構化佈局。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791CC9B-BD5B-418E-9DF8-14158D08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" y="2869694"/>
            <a:ext cx="6448428" cy="39442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3A413FD-5731-4CCF-8915-44986C32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73" y="2869694"/>
            <a:ext cx="1413979" cy="1849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3C3255FC-EC65-40DA-AD78-E268439C60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51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7E04BDC-39A7-497F-9435-A15795EF910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164265"/>
            <a:ext cx="12115800" cy="2825030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大部分網頁都是有一定結構組成，而</a:t>
            </a:r>
            <a:r>
              <a:rPr lang="en-US" altLang="zh-TW" sz="1800" dirty="0"/>
              <a:t>HTML5</a:t>
            </a:r>
            <a:r>
              <a:rPr lang="zh-TW" altLang="en-US" sz="1800" dirty="0"/>
              <a:t>新增了帶有語意的結構元素，讓我們可以更明確每一個段落是幹嘛的。</a:t>
            </a:r>
          </a:p>
          <a:p>
            <a:r>
              <a:rPr lang="en-US" altLang="zh-TW" sz="1800" dirty="0"/>
              <a:t>&lt;article&gt;</a:t>
            </a:r>
            <a:r>
              <a:rPr lang="zh-TW" altLang="en-US" sz="1800" dirty="0"/>
              <a:t>：標示網頁的本文或單篇獨立內容</a:t>
            </a:r>
            <a:r>
              <a:rPr lang="en-US" altLang="zh-TW" sz="1800" dirty="0"/>
              <a:t>(</a:t>
            </a:r>
            <a:r>
              <a:rPr lang="zh-TW" altLang="en-US" sz="1800" dirty="0"/>
              <a:t>例如：新聞網站的一則報導</a:t>
            </a:r>
            <a:r>
              <a:rPr lang="en-US" altLang="zh-TW" sz="1800" dirty="0"/>
              <a:t>)</a:t>
            </a:r>
            <a:r>
              <a:rPr lang="zh-TW" altLang="en-US" sz="1800" dirty="0"/>
              <a:t>。</a:t>
            </a:r>
          </a:p>
          <a:p>
            <a:r>
              <a:rPr lang="en-US" altLang="zh-TW" sz="1800" dirty="0"/>
              <a:t>&lt;section&gt;</a:t>
            </a:r>
            <a:r>
              <a:rPr lang="zh-TW" altLang="en-US" sz="1800" dirty="0"/>
              <a:t>：標示通用的區塊或區段</a:t>
            </a:r>
            <a:r>
              <a:rPr lang="en-US" altLang="zh-TW" sz="1800" dirty="0"/>
              <a:t>(</a:t>
            </a:r>
            <a:r>
              <a:rPr lang="zh-TW" altLang="en-US" sz="1800" dirty="0"/>
              <a:t>例如將網頁文本分割、文章拆分不同缺塊等</a:t>
            </a:r>
            <a:r>
              <a:rPr lang="en-US" altLang="zh-TW" sz="1800" dirty="0"/>
              <a:t>)</a:t>
            </a:r>
            <a:r>
              <a:rPr lang="zh-TW" altLang="en-US" sz="1800" dirty="0"/>
              <a:t>。</a:t>
            </a:r>
          </a:p>
          <a:p>
            <a:r>
              <a:rPr lang="en-US" altLang="zh-TW" sz="1800" dirty="0"/>
              <a:t>&lt;nav&gt;</a:t>
            </a:r>
            <a:r>
              <a:rPr lang="zh-TW" altLang="en-US" sz="1800" dirty="0"/>
              <a:t>：導覽列。</a:t>
            </a:r>
          </a:p>
          <a:p>
            <a:r>
              <a:rPr lang="en-US" altLang="zh-TW" sz="1800" dirty="0"/>
              <a:t>&lt;header&gt;/&lt;footer&gt;</a:t>
            </a:r>
            <a:r>
              <a:rPr lang="zh-TW" altLang="en-US" sz="1800" dirty="0"/>
              <a:t>：頁首</a:t>
            </a:r>
            <a:r>
              <a:rPr lang="en-US" altLang="zh-TW" sz="1800" dirty="0"/>
              <a:t>/</a:t>
            </a:r>
            <a:r>
              <a:rPr lang="zh-TW" altLang="en-US" sz="1800" dirty="0"/>
              <a:t>頁尾</a:t>
            </a:r>
          </a:p>
          <a:p>
            <a:r>
              <a:rPr lang="en-US" altLang="zh-TW" sz="1800" dirty="0"/>
              <a:t>&lt;aside&gt;</a:t>
            </a:r>
            <a:r>
              <a:rPr lang="zh-TW" altLang="en-US" sz="1800" dirty="0"/>
              <a:t>：側邊攔</a:t>
            </a:r>
          </a:p>
          <a:p>
            <a:r>
              <a:rPr lang="en-US" altLang="zh-TW" sz="1800" dirty="0"/>
              <a:t>&lt;main&gt;</a:t>
            </a:r>
            <a:r>
              <a:rPr lang="zh-TW" altLang="en-US" sz="1800" dirty="0"/>
              <a:t>：網頁的主要內容</a:t>
            </a:r>
          </a:p>
          <a:p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4FCC7DD-9E16-419F-A543-F3EEC15F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具有語意的結構元素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C3E104F-6553-4F70-AC36-9AD2270B403F}"/>
              </a:ext>
            </a:extLst>
          </p:cNvPr>
          <p:cNvSpPr txBox="1">
            <a:spLocks/>
          </p:cNvSpPr>
          <p:nvPr/>
        </p:nvSpPr>
        <p:spPr>
          <a:xfrm>
            <a:off x="0" y="3916430"/>
            <a:ext cx="5728447" cy="76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&lt;figure&gt;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figcaption</a:t>
            </a:r>
            <a:r>
              <a:rPr lang="en-US" altLang="zh-TW" dirty="0"/>
              <a:t>&gt;</a:t>
            </a:r>
            <a:r>
              <a:rPr lang="zh-TW" altLang="en-US" dirty="0"/>
              <a:t>：標示在主要內容中所參考引用的獨立內容，例如圖片、影片、程式碼等。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7A481A-479B-4BB3-B156-44C22024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880" y="2302834"/>
            <a:ext cx="5728446" cy="44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7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4FCC7DD-9E16-419F-A543-F3EEC15F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具有語意的結構元素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7CB2111-F62F-4942-A981-7735EC5390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檔名：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layout_example.html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2289D3E-06A5-467B-B3F5-2476B19EE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613405"/>
            <a:ext cx="2155825" cy="35391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C18EB0-9566-47C0-A3AD-6F7BEC218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1"/>
          <a:stretch/>
        </p:blipFill>
        <p:spPr>
          <a:xfrm>
            <a:off x="2355851" y="1613405"/>
            <a:ext cx="3973232" cy="408033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9A5A8CC-C1B5-4742-9BD2-6F9B7511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34" y="545307"/>
            <a:ext cx="5689706" cy="5766594"/>
          </a:xfrm>
          <a:prstGeom prst="rect">
            <a:avLst/>
          </a:prstGeom>
        </p:spPr>
      </p:pic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CCA9DDFB-E755-4B5D-A08D-82EA3167F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12724" y="515255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部分</a:t>
            </a:r>
          </a:p>
        </p:txBody>
      </p:sp>
      <p:sp>
        <p:nvSpPr>
          <p:cNvPr id="12" name="文字版面配置區 3">
            <a:extLst>
              <a:ext uri="{FF2B5EF4-FFF2-40B4-BE49-F238E27FC236}">
                <a16:creationId xmlns:a16="http://schemas.microsoft.com/office/drawing/2014/main" id="{25E350EF-5E8E-4189-A287-4C00FDD550D9}"/>
              </a:ext>
            </a:extLst>
          </p:cNvPr>
          <p:cNvSpPr txBox="1">
            <a:spLocks/>
          </p:cNvSpPr>
          <p:nvPr/>
        </p:nvSpPr>
        <p:spPr>
          <a:xfrm>
            <a:off x="2976842" y="5693736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css</a:t>
            </a:r>
            <a:r>
              <a:rPr lang="zh-TW" altLang="en-US" dirty="0"/>
              <a:t>部分</a:t>
            </a:r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39C274BC-EF40-4C51-B37F-22D601723CB1}"/>
              </a:ext>
            </a:extLst>
          </p:cNvPr>
          <p:cNvSpPr txBox="1">
            <a:spLocks/>
          </p:cNvSpPr>
          <p:nvPr/>
        </p:nvSpPr>
        <p:spPr>
          <a:xfrm>
            <a:off x="8321675" y="6331710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css</a:t>
            </a:r>
            <a:r>
              <a:rPr lang="zh-TW" altLang="en-US" dirty="0"/>
              <a:t>部分</a:t>
            </a:r>
          </a:p>
        </p:txBody>
      </p:sp>
    </p:spTree>
    <p:extLst>
      <p:ext uri="{BB962C8B-B14F-4D97-AF65-F5344CB8AC3E}">
        <p14:creationId xmlns:p14="http://schemas.microsoft.com/office/powerpoint/2010/main" val="293125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4FCC7DD-9E16-419F-A543-F3EEC15F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具有語意的結構元素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7CB2111-F62F-4942-A981-7735EC5390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檔名：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layout_example.html</a:t>
            </a:r>
          </a:p>
        </p:txBody>
      </p:sp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CCA9DDFB-E755-4B5D-A08D-82EA3167F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63558" y="649218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網頁呈現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8C2E751-994C-432A-93BE-7DE6B9DA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5" y="1509680"/>
            <a:ext cx="7791839" cy="49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5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1959</Words>
  <Application>Microsoft Office PowerPoint</Application>
  <PresentationFormat>寬螢幕</PresentationFormat>
  <Paragraphs>191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Arial</vt:lpstr>
      <vt:lpstr>Calibri</vt:lpstr>
      <vt:lpstr>Times New Roman</vt:lpstr>
      <vt:lpstr>Wingdings</vt:lpstr>
      <vt:lpstr>標楷體</vt:lpstr>
      <vt:lpstr>Office 佈景主題</vt:lpstr>
      <vt:lpstr>PowerPoint 簡報</vt:lpstr>
      <vt:lpstr>HTML的基本結構</vt:lpstr>
      <vt:lpstr>HTML的基本結構</vt:lpstr>
      <vt:lpstr>撰寫第一個HTML</vt:lpstr>
      <vt:lpstr>文件結構</vt:lpstr>
      <vt:lpstr>文件元素</vt:lpstr>
      <vt:lpstr>具有語意的結構元素</vt:lpstr>
      <vt:lpstr>具有語意的結構元素</vt:lpstr>
      <vt:lpstr>具有語意的結構元素</vt:lpstr>
      <vt:lpstr>區塊元素&amp;行內元素</vt:lpstr>
      <vt:lpstr>其他文字格式標籤</vt:lpstr>
      <vt:lpstr>其他文字格式標籤</vt:lpstr>
      <vt:lpstr>項目編號</vt:lpstr>
      <vt:lpstr>超連結 (Hyperlink)</vt:lpstr>
      <vt:lpstr>超連結 (Hyperlink)</vt:lpstr>
      <vt:lpstr>超連結 (Hyperlink)</vt:lpstr>
      <vt:lpstr>嵌入圖片img</vt:lpstr>
      <vt:lpstr>嵌入影片&amp;影音-&lt;vedio&gt;&amp;&lt;audio&gt;</vt:lpstr>
      <vt:lpstr>浮動框架</vt:lpstr>
      <vt:lpstr>浮動框架</vt:lpstr>
      <vt:lpstr>表格</vt:lpstr>
      <vt:lpstr>表格</vt:lpstr>
      <vt:lpstr>表格</vt:lpstr>
      <vt:lpstr>表單</vt:lpstr>
      <vt:lpstr>表單</vt:lpstr>
      <vt:lpstr>表單實作</vt:lpstr>
      <vt:lpstr>表單實作</vt:lpstr>
      <vt:lpstr>表單實作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64</cp:revision>
  <dcterms:created xsi:type="dcterms:W3CDTF">2025-01-25T05:26:28Z</dcterms:created>
  <dcterms:modified xsi:type="dcterms:W3CDTF">2025-01-26T06:43:18Z</dcterms:modified>
</cp:coreProperties>
</file>